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4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9" r:id="rId13"/>
    <p:sldId id="273" r:id="rId14"/>
    <p:sldId id="274" r:id="rId15"/>
    <p:sldId id="271" r:id="rId16"/>
    <p:sldId id="272" r:id="rId17"/>
    <p:sldId id="275" r:id="rId18"/>
    <p:sldId id="270" r:id="rId19"/>
    <p:sldId id="276" r:id="rId20"/>
    <p:sldId id="278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39" autoAdjust="0"/>
  </p:normalViewPr>
  <p:slideViewPr>
    <p:cSldViewPr>
      <p:cViewPr varScale="1">
        <p:scale>
          <a:sx n="52" d="100"/>
          <a:sy n="52" d="100"/>
        </p:scale>
        <p:origin x="-10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BE97-7C48-44E5-B504-7C8BAC6883D1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3FE1-1FF4-4E6A-8C75-5ABE45709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BE97-7C48-44E5-B504-7C8BAC6883D1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3FE1-1FF4-4E6A-8C75-5ABE45709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BE97-7C48-44E5-B504-7C8BAC6883D1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3FE1-1FF4-4E6A-8C75-5ABE45709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BE97-7C48-44E5-B504-7C8BAC6883D1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3FE1-1FF4-4E6A-8C75-5ABE45709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BE97-7C48-44E5-B504-7C8BAC6883D1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3FE1-1FF4-4E6A-8C75-5ABE45709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BE97-7C48-44E5-B504-7C8BAC6883D1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3FE1-1FF4-4E6A-8C75-5ABE45709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BE97-7C48-44E5-B504-7C8BAC6883D1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3FE1-1FF4-4E6A-8C75-5ABE45709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BE97-7C48-44E5-B504-7C8BAC6883D1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3FE1-1FF4-4E6A-8C75-5ABE45709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BE97-7C48-44E5-B504-7C8BAC6883D1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3FE1-1FF4-4E6A-8C75-5ABE45709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BE97-7C48-44E5-B504-7C8BAC6883D1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3FE1-1FF4-4E6A-8C75-5ABE45709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BE97-7C48-44E5-B504-7C8BAC6883D1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3FE1-1FF4-4E6A-8C75-5ABE45709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3BE97-7C48-44E5-B504-7C8BAC6883D1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33FE1-1FF4-4E6A-8C75-5ABE45709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eclecticmotorwork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Communicating With Your Customers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 They See and Hear</a:t>
            </a:r>
          </a:p>
          <a:p>
            <a:endParaRPr lang="en-US" dirty="0"/>
          </a:p>
        </p:txBody>
      </p:sp>
      <p:pic>
        <p:nvPicPr>
          <p:cNvPr id="6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7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My most important communication tool?</a:t>
            </a:r>
            <a:endParaRPr lang="en-US" dirty="0"/>
          </a:p>
        </p:txBody>
      </p:sp>
      <p:pic>
        <p:nvPicPr>
          <p:cNvPr id="4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6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My most important communication tool?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solidFill>
                  <a:srgbClr val="FF0000"/>
                </a:solidFill>
              </a:rPr>
              <a:t>The Invoice</a:t>
            </a:r>
            <a:endParaRPr lang="en-US" sz="8800" dirty="0">
              <a:solidFill>
                <a:srgbClr val="FF0000"/>
              </a:solidFill>
            </a:endParaRPr>
          </a:p>
        </p:txBody>
      </p:sp>
      <p:pic>
        <p:nvPicPr>
          <p:cNvPr id="4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5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The Invoice</a:t>
            </a:r>
            <a:endParaRPr lang="en-US" sz="4400" dirty="0"/>
          </a:p>
        </p:txBody>
      </p:sp>
      <p:pic>
        <p:nvPicPr>
          <p:cNvPr id="5" name="Content Placeholder 4" descr="Inv_2628_from_Eclectic_Moto-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46280" y="273050"/>
            <a:ext cx="4569289" cy="5853113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Provides the customer with  pertinent information</a:t>
            </a:r>
          </a:p>
          <a:p>
            <a:pPr>
              <a:buFont typeface="Arial" pitchFamily="34" charset="0"/>
              <a:buChar char="•"/>
            </a:pPr>
            <a:endParaRPr lang="en-US" sz="2400" b="1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Gives detailed record </a:t>
            </a:r>
          </a:p>
          <a:p>
            <a:pPr>
              <a:buFont typeface="Arial" pitchFamily="34" charset="0"/>
              <a:buChar char="•"/>
            </a:pPr>
            <a:endParaRPr lang="en-US" sz="2400" b="1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Customer understands what s/he is paying for</a:t>
            </a:r>
          </a:p>
          <a:p>
            <a:pPr>
              <a:buFont typeface="Arial" pitchFamily="34" charset="0"/>
              <a:buChar char="•"/>
            </a:pPr>
            <a:endParaRPr lang="en-US" sz="2400" b="1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Forces frequent communication and</a:t>
            </a:r>
          </a:p>
          <a:p>
            <a:r>
              <a:rPr lang="en-US" sz="2400" b="1" dirty="0" smtClean="0"/>
              <a:t>accountability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My most important communication tool?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solidFill>
                  <a:srgbClr val="FF0000"/>
                </a:solidFill>
              </a:rPr>
              <a:t>The Shop</a:t>
            </a:r>
            <a:endParaRPr lang="en-US" sz="8800" dirty="0">
              <a:solidFill>
                <a:srgbClr val="FF0000"/>
              </a:solidFill>
            </a:endParaRPr>
          </a:p>
        </p:txBody>
      </p:sp>
      <p:pic>
        <p:nvPicPr>
          <p:cNvPr id="4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5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Clean (or at least well-organized)</a:t>
            </a:r>
          </a:p>
          <a:p>
            <a:r>
              <a:rPr lang="en-US" dirty="0" smtClean="0"/>
              <a:t>No Chaos</a:t>
            </a:r>
          </a:p>
          <a:p>
            <a:r>
              <a:rPr lang="en-US" dirty="0" smtClean="0"/>
              <a:t>Welcoming</a:t>
            </a:r>
            <a:r>
              <a:rPr lang="en-US" smtClean="0"/>
              <a:t>, ESPECIALLY </a:t>
            </a:r>
            <a:r>
              <a:rPr lang="en-US" dirty="0" smtClean="0"/>
              <a:t>employees</a:t>
            </a:r>
          </a:p>
          <a:p>
            <a:r>
              <a:rPr lang="en-US" dirty="0" smtClean="0"/>
              <a:t>Can they understand how things work just by walking through?</a:t>
            </a:r>
          </a:p>
          <a:p>
            <a:r>
              <a:rPr lang="en-US" dirty="0" smtClean="0"/>
              <a:t>Don’t forget the bathroom!</a:t>
            </a:r>
            <a:endParaRPr lang="en-US" dirty="0"/>
          </a:p>
        </p:txBody>
      </p:sp>
      <p:pic>
        <p:nvPicPr>
          <p:cNvPr id="4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5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1295400"/>
            <a:ext cx="8458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You can’t, </a:t>
            </a:r>
            <a:r>
              <a:rPr lang="en-US" sz="7200" dirty="0" err="1" smtClean="0"/>
              <a:t>overcommunicate</a:t>
            </a:r>
            <a:r>
              <a:rPr lang="en-US" sz="7200" dirty="0" smtClean="0"/>
              <a:t> with your customers!</a:t>
            </a:r>
            <a:endParaRPr lang="en-US" sz="7200" dirty="0"/>
          </a:p>
        </p:txBody>
      </p:sp>
      <p:pic>
        <p:nvPicPr>
          <p:cNvPr id="4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5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 I communicating too soon?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is never too soon to communicate with your customer</a:t>
            </a:r>
          </a:p>
          <a:p>
            <a:r>
              <a:rPr lang="en-US" sz="2800" dirty="0" smtClean="0"/>
              <a:t>You are never communicating too much</a:t>
            </a:r>
          </a:p>
          <a:p>
            <a:r>
              <a:rPr lang="en-US" sz="2800" dirty="0" smtClean="0"/>
              <a:t>Try to have all the facts</a:t>
            </a:r>
          </a:p>
          <a:p>
            <a:r>
              <a:rPr lang="en-US" sz="2800" dirty="0" smtClean="0"/>
              <a:t>Mistakes happen – communicate your mistakes as well as your success</a:t>
            </a:r>
          </a:p>
          <a:p>
            <a:r>
              <a:rPr lang="en-US" sz="2800" dirty="0" smtClean="0"/>
              <a:t>Short, frequent works better than long, infrequent</a:t>
            </a:r>
            <a:endParaRPr lang="en-US" sz="2800" dirty="0"/>
          </a:p>
        </p:txBody>
      </p:sp>
      <p:pic>
        <p:nvPicPr>
          <p:cNvPr id="4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6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6000" dirty="0" smtClean="0"/>
              <a:t>More than half of communication is listening</a:t>
            </a:r>
          </a:p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Do you understand their goals and expectations?</a:t>
            </a:r>
          </a:p>
        </p:txBody>
      </p:sp>
      <p:pic>
        <p:nvPicPr>
          <p:cNvPr id="4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5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95400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dirty="0" smtClean="0"/>
              <a:t>everything a customer sees, hears or touches impacts their experience</a:t>
            </a:r>
            <a:endParaRPr lang="en-US" sz="6600" dirty="0"/>
          </a:p>
        </p:txBody>
      </p:sp>
      <p:pic>
        <p:nvPicPr>
          <p:cNvPr id="3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4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The Eclectic Way</a:t>
            </a:r>
            <a:endParaRPr lang="en-US" sz="6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Phone or Email</a:t>
            </a:r>
          </a:p>
          <a:p>
            <a:r>
              <a:rPr lang="en-US" dirty="0" smtClean="0"/>
              <a:t>Shop Visit</a:t>
            </a:r>
          </a:p>
          <a:p>
            <a:r>
              <a:rPr lang="en-US" dirty="0" smtClean="0"/>
              <a:t>Car Drop-Off</a:t>
            </a:r>
          </a:p>
          <a:p>
            <a:r>
              <a:rPr lang="en-US" dirty="0" smtClean="0"/>
              <a:t>Detailed, written evaluation</a:t>
            </a:r>
          </a:p>
          <a:p>
            <a:r>
              <a:rPr lang="en-US" dirty="0" smtClean="0"/>
              <a:t>Agreement on Scope and Price</a:t>
            </a:r>
          </a:p>
          <a:p>
            <a:endParaRPr lang="en-US" dirty="0"/>
          </a:p>
        </p:txBody>
      </p:sp>
      <p:pic>
        <p:nvPicPr>
          <p:cNvPr id="2052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7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communicate with your customers?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dirty="0" smtClean="0"/>
              <a:t>Keeps us front of mind</a:t>
            </a:r>
          </a:p>
          <a:p>
            <a:r>
              <a:rPr lang="en-US" sz="5400" dirty="0" smtClean="0"/>
              <a:t>Provides customers with relevant information</a:t>
            </a:r>
          </a:p>
          <a:p>
            <a:r>
              <a:rPr lang="en-US" sz="5400" dirty="0" smtClean="0"/>
              <a:t>Makes the relationship profitable</a:t>
            </a:r>
          </a:p>
        </p:txBody>
      </p:sp>
      <p:pic>
        <p:nvPicPr>
          <p:cNvPr id="6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7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The Eclectic Way</a:t>
            </a:r>
            <a:endParaRPr lang="en-US" sz="6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62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Work Begins</a:t>
            </a:r>
          </a:p>
          <a:p>
            <a:r>
              <a:rPr lang="en-US" dirty="0" smtClean="0"/>
              <a:t>Weekly Invoices</a:t>
            </a:r>
          </a:p>
          <a:p>
            <a:r>
              <a:rPr lang="en-US" dirty="0" err="1" smtClean="0"/>
              <a:t>Phonecalls</a:t>
            </a:r>
            <a:r>
              <a:rPr lang="en-US" dirty="0" smtClean="0"/>
              <a:t> or shop visits at important milestones</a:t>
            </a:r>
          </a:p>
          <a:p>
            <a:r>
              <a:rPr lang="en-US" dirty="0" smtClean="0"/>
              <a:t>Celebrations at Key Milestones</a:t>
            </a:r>
          </a:p>
          <a:p>
            <a:r>
              <a:rPr lang="en-US" dirty="0" smtClean="0"/>
              <a:t>The Unveiling – Dramatic Impact at Completion of Work</a:t>
            </a:r>
          </a:p>
          <a:p>
            <a:r>
              <a:rPr lang="en-US" dirty="0" smtClean="0"/>
              <a:t>Follow-up and Next Steps</a:t>
            </a:r>
          </a:p>
          <a:p>
            <a:endParaRPr lang="en-US" dirty="0"/>
          </a:p>
        </p:txBody>
      </p:sp>
      <p:pic>
        <p:nvPicPr>
          <p:cNvPr id="2052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7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Eclectic Don’ts</a:t>
            </a:r>
            <a:endParaRPr lang="en-US" sz="6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Interrupt, Answer Phone, Show Disinterest or Disrespect (Really, really listen)</a:t>
            </a:r>
          </a:p>
          <a:p>
            <a:r>
              <a:rPr lang="en-US" dirty="0" smtClean="0"/>
              <a:t>Dirt or Dust on Cars</a:t>
            </a:r>
          </a:p>
          <a:p>
            <a:r>
              <a:rPr lang="en-US" dirty="0" smtClean="0"/>
              <a:t>A Car is NOT a Shelf</a:t>
            </a:r>
          </a:p>
          <a:p>
            <a:r>
              <a:rPr lang="en-US" dirty="0" smtClean="0"/>
              <a:t>Keys in Cars Outside or After Hours</a:t>
            </a:r>
          </a:p>
          <a:p>
            <a:r>
              <a:rPr lang="en-US" dirty="0" smtClean="0"/>
              <a:t>Never Mess With the Radio, Mirrors, Seats</a:t>
            </a:r>
          </a:p>
          <a:p>
            <a:r>
              <a:rPr lang="en-US" dirty="0" smtClean="0"/>
              <a:t>Blow Off a Visit</a:t>
            </a:r>
          </a:p>
          <a:p>
            <a:endParaRPr lang="en-US" dirty="0"/>
          </a:p>
        </p:txBody>
      </p:sp>
      <p:pic>
        <p:nvPicPr>
          <p:cNvPr id="5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1026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communicate with your customers?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“The volume and value of communications keeps employees inspired, customers loyal [and] prospects engaged.”</a:t>
            </a:r>
          </a:p>
          <a:p>
            <a:pPr>
              <a:buNone/>
            </a:pPr>
            <a:r>
              <a:rPr lang="en-US" sz="4000" dirty="0" smtClean="0"/>
              <a:t>			- Don Rigby</a:t>
            </a:r>
          </a:p>
          <a:p>
            <a:pPr>
              <a:buNone/>
            </a:pPr>
            <a:r>
              <a:rPr lang="en-US" sz="4000" dirty="0" smtClean="0"/>
              <a:t>			Integrated MARCOM, Inc.</a:t>
            </a:r>
          </a:p>
        </p:txBody>
      </p:sp>
      <p:pic>
        <p:nvPicPr>
          <p:cNvPr id="6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7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communicate with your customers?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4400" dirty="0" smtClean="0"/>
          </a:p>
          <a:p>
            <a:pPr>
              <a:buNone/>
            </a:pPr>
            <a:r>
              <a:rPr lang="en-US" sz="4400" dirty="0" smtClean="0"/>
              <a:t>Almost 2/3 of customers who leave do so because of a feeling of indifference.</a:t>
            </a:r>
          </a:p>
        </p:txBody>
      </p:sp>
      <p:pic>
        <p:nvPicPr>
          <p:cNvPr id="6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7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We Communicate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/>
              <a:t>Face to Face</a:t>
            </a:r>
          </a:p>
          <a:p>
            <a:pPr algn="ctr"/>
            <a:r>
              <a:rPr lang="en-US" dirty="0" smtClean="0"/>
              <a:t>Telephone</a:t>
            </a:r>
          </a:p>
          <a:p>
            <a:pPr algn="ctr"/>
            <a:r>
              <a:rPr lang="en-US" dirty="0" smtClean="0"/>
              <a:t>Print Media</a:t>
            </a:r>
          </a:p>
          <a:p>
            <a:pPr algn="ctr"/>
            <a:r>
              <a:rPr lang="en-US" dirty="0" smtClean="0"/>
              <a:t>Email</a:t>
            </a:r>
          </a:p>
          <a:p>
            <a:pPr algn="ctr"/>
            <a:r>
              <a:rPr lang="en-US" dirty="0" smtClean="0"/>
              <a:t>Internet</a:t>
            </a:r>
          </a:p>
          <a:p>
            <a:pPr algn="ctr"/>
            <a:r>
              <a:rPr lang="en-US" dirty="0" smtClean="0"/>
              <a:t>Social Media</a:t>
            </a:r>
          </a:p>
          <a:p>
            <a:pPr algn="ctr"/>
            <a:r>
              <a:rPr lang="en-US" dirty="0" smtClean="0"/>
              <a:t>Physical Shop Space</a:t>
            </a:r>
          </a:p>
        </p:txBody>
      </p:sp>
      <p:pic>
        <p:nvPicPr>
          <p:cNvPr id="4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5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Face to Face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“Face-to-face communication remains the most powerful human reaction.”</a:t>
            </a:r>
          </a:p>
          <a:p>
            <a:pPr>
              <a:buNone/>
            </a:pPr>
            <a:r>
              <a:rPr lang="en-US" sz="4800" dirty="0" smtClean="0"/>
              <a:t>			- Kathleen Begley, Ed. D.</a:t>
            </a:r>
            <a:endParaRPr lang="en-US" sz="4800" dirty="0"/>
          </a:p>
        </p:txBody>
      </p:sp>
      <p:pic>
        <p:nvPicPr>
          <p:cNvPr id="4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5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Face-to-Face Situations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Success and Celebration</a:t>
            </a:r>
          </a:p>
          <a:p>
            <a:r>
              <a:rPr lang="en-US" sz="4000" dirty="0" smtClean="0"/>
              <a:t>Conflict</a:t>
            </a:r>
          </a:p>
          <a:p>
            <a:r>
              <a:rPr lang="en-US" sz="4000" dirty="0" smtClean="0"/>
              <a:t>Hurt Feelings</a:t>
            </a:r>
          </a:p>
          <a:p>
            <a:r>
              <a:rPr lang="en-US" sz="4000" dirty="0" smtClean="0"/>
              <a:t>High Priority</a:t>
            </a:r>
          </a:p>
          <a:p>
            <a:r>
              <a:rPr lang="en-US" sz="4000" dirty="0" smtClean="0"/>
              <a:t>Large Sums of Money</a:t>
            </a:r>
          </a:p>
        </p:txBody>
      </p:sp>
      <p:pic>
        <p:nvPicPr>
          <p:cNvPr id="4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5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Telephone and Email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Great for initial contact</a:t>
            </a:r>
          </a:p>
          <a:p>
            <a:r>
              <a:rPr lang="en-US" sz="4800" dirty="0" smtClean="0"/>
              <a:t>Support medium</a:t>
            </a:r>
          </a:p>
          <a:p>
            <a:r>
              <a:rPr lang="en-US" sz="4800" dirty="0" smtClean="0"/>
              <a:t>Can substitute for face-to-face interactions over long distances</a:t>
            </a:r>
            <a:endParaRPr lang="en-US" sz="4800" dirty="0"/>
          </a:p>
        </p:txBody>
      </p:sp>
      <p:pic>
        <p:nvPicPr>
          <p:cNvPr id="4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5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 smtClean="0"/>
              <a:t>Print, Internet &amp; Social Media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Broad coverage</a:t>
            </a:r>
          </a:p>
          <a:p>
            <a:r>
              <a:rPr lang="en-US" sz="4800" dirty="0" smtClean="0"/>
              <a:t>Keeps you front-of-mind</a:t>
            </a:r>
          </a:p>
          <a:p>
            <a:r>
              <a:rPr lang="en-US" sz="4800" dirty="0" smtClean="0"/>
              <a:t>Further market more useful products and services</a:t>
            </a:r>
            <a:endParaRPr lang="en-US" sz="4800" dirty="0"/>
          </a:p>
        </p:txBody>
      </p:sp>
      <p:pic>
        <p:nvPicPr>
          <p:cNvPr id="4" name="Picture 4" descr="Eclectic Motor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7375"/>
            <a:ext cx="2619375" cy="1190625"/>
          </a:xfrm>
          <a:prstGeom prst="rect">
            <a:avLst/>
          </a:prstGeom>
          <a:noFill/>
        </p:spPr>
      </p:pic>
      <p:pic>
        <p:nvPicPr>
          <p:cNvPr id="5" name="Picture 2" descr="http://www.britcar.org/images/bmtalogos/BMTA4_rev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7061" y="5715000"/>
            <a:ext cx="3106939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409</Words>
  <Application>Microsoft Office PowerPoint</Application>
  <PresentationFormat>On-screen Show (4:3)</PresentationFormat>
  <Paragraphs>89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Communicating With Your Customers</vt:lpstr>
      <vt:lpstr>Why communicate with your customers?</vt:lpstr>
      <vt:lpstr>Why communicate with your customers?</vt:lpstr>
      <vt:lpstr>Why communicate with your customers?</vt:lpstr>
      <vt:lpstr>Ways We Communicate</vt:lpstr>
      <vt:lpstr>Face to Face</vt:lpstr>
      <vt:lpstr>Face-to-Face Situations</vt:lpstr>
      <vt:lpstr>Telephone and Email</vt:lpstr>
      <vt:lpstr>Print, Internet &amp; Social Media</vt:lpstr>
      <vt:lpstr>My most important communication tool?</vt:lpstr>
      <vt:lpstr>My most important communication tool?</vt:lpstr>
      <vt:lpstr>The Invoice</vt:lpstr>
      <vt:lpstr>My most important communication tool?</vt:lpstr>
      <vt:lpstr>The Shop</vt:lpstr>
      <vt:lpstr>Slide 15</vt:lpstr>
      <vt:lpstr>Am I communicating too soon?</vt:lpstr>
      <vt:lpstr>Slide 17</vt:lpstr>
      <vt:lpstr>Slide 18</vt:lpstr>
      <vt:lpstr>The Eclectic Way</vt:lpstr>
      <vt:lpstr>The Eclectic Way</vt:lpstr>
      <vt:lpstr>Eclectic Don’ts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Communicating With Your Customers</dc:title>
  <dc:creator>Owner</dc:creator>
  <cp:lastModifiedBy>Owner</cp:lastModifiedBy>
  <cp:revision>20</cp:revision>
  <dcterms:created xsi:type="dcterms:W3CDTF">2011-01-25T20:20:01Z</dcterms:created>
  <dcterms:modified xsi:type="dcterms:W3CDTF">2011-02-14T16:37:12Z</dcterms:modified>
</cp:coreProperties>
</file>